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1F8A7-E5E0-4942-AD53-FAB53DCC6D2E}" type="datetimeFigureOut">
              <a:rPr lang="en-US" smtClean="0"/>
              <a:pPr/>
              <a:t>9/4/2012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340A4-F08C-489B-8B6F-8B1E4F2FF2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Opatija, 3rd - 9th Sept.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eTesting</a:t>
            </a:r>
            <a:r>
              <a:rPr lang="en-GB" dirty="0" smtClean="0"/>
              <a:t> in new masters’ curriculum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GB" sz="2000" b="1" dirty="0" smtClean="0"/>
              <a:t>Vladimir </a:t>
            </a:r>
            <a:r>
              <a:rPr lang="en-GB" sz="2000" b="1" dirty="0" err="1" smtClean="0"/>
              <a:t>Valkanov</a:t>
            </a:r>
            <a:endParaRPr lang="en-GB" sz="2000" b="1" dirty="0" smtClean="0"/>
          </a:p>
          <a:p>
            <a:pPr algn="r"/>
            <a:r>
              <a:rPr lang="en-GB" sz="2000" b="1" dirty="0" smtClean="0"/>
              <a:t>University of Plovdiv</a:t>
            </a:r>
            <a:endParaRPr lang="en-GB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QTI Assessment Item Structure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pic>
        <p:nvPicPr>
          <p:cNvPr id="23554" name="Picture 2" descr="C:\Documents and Settings\Vladimir Valkanov\Desktop\IMG_04092012_12475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5986463" cy="4700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4000" dirty="0" smtClean="0"/>
          </a:p>
          <a:p>
            <a:pPr>
              <a:buNone/>
            </a:pPr>
            <a:endParaRPr lang="en-GB" sz="4000" smtClean="0"/>
          </a:p>
          <a:p>
            <a:pPr>
              <a:buNone/>
            </a:pPr>
            <a:r>
              <a:rPr lang="en-GB" sz="4000" smtClean="0"/>
              <a:t>THANK </a:t>
            </a:r>
            <a:r>
              <a:rPr lang="en-GB" sz="4000" dirty="0" smtClean="0"/>
              <a:t>YOU FOR YOUR ATTENTION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Portal</a:t>
            </a:r>
            <a:endParaRPr lang="bg-BG" dirty="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grpSp>
        <p:nvGrpSpPr>
          <p:cNvPr id="3" name="Canvas 30"/>
          <p:cNvGrpSpPr>
            <a:grpSpLocks/>
          </p:cNvGrpSpPr>
          <p:nvPr/>
        </p:nvGrpSpPr>
        <p:grpSpPr bwMode="auto">
          <a:xfrm>
            <a:off x="1793578" y="1830288"/>
            <a:ext cx="5946774" cy="4191000"/>
            <a:chOff x="0" y="0"/>
            <a:chExt cx="59461" cy="41910"/>
          </a:xfrm>
        </p:grpSpPr>
        <p:sp>
          <p:nvSpPr>
            <p:cNvPr id="5150" name="AutoShape 3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9461" cy="4191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88" name="Rectangle 32"/>
            <p:cNvSpPr>
              <a:spLocks noChangeArrowheads="1"/>
            </p:cNvSpPr>
            <p:nvPr/>
          </p:nvSpPr>
          <p:spPr bwMode="auto">
            <a:xfrm>
              <a:off x="1339" y="7969"/>
              <a:ext cx="57411" cy="191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89" name="Text Box 33"/>
            <p:cNvSpPr txBox="1">
              <a:spLocks noChangeArrowheads="1"/>
            </p:cNvSpPr>
            <p:nvPr/>
          </p:nvSpPr>
          <p:spPr bwMode="auto">
            <a:xfrm>
              <a:off x="4362" y="20307"/>
              <a:ext cx="9582" cy="4927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SCORM 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0" name="Text Box 34"/>
            <p:cNvSpPr txBox="1">
              <a:spLocks noChangeArrowheads="1"/>
            </p:cNvSpPr>
            <p:nvPr/>
          </p:nvSpPr>
          <p:spPr bwMode="auto">
            <a:xfrm>
              <a:off x="32848" y="20307"/>
              <a:ext cx="8515" cy="4959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Event 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1" name="Text Box 35"/>
            <p:cNvSpPr txBox="1">
              <a:spLocks noChangeArrowheads="1"/>
            </p:cNvSpPr>
            <p:nvPr/>
          </p:nvSpPr>
          <p:spPr bwMode="auto">
            <a:xfrm>
              <a:off x="18529" y="20307"/>
              <a:ext cx="9055" cy="4927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Test  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2" name="Text Box 36"/>
            <p:cNvSpPr txBox="1">
              <a:spLocks noChangeArrowheads="1"/>
            </p:cNvSpPr>
            <p:nvPr/>
          </p:nvSpPr>
          <p:spPr bwMode="auto">
            <a:xfrm>
              <a:off x="45250" y="18478"/>
              <a:ext cx="12242" cy="4724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IntegrationEngine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3" name="Text Box 37"/>
            <p:cNvSpPr txBox="1">
              <a:spLocks noChangeArrowheads="1"/>
            </p:cNvSpPr>
            <p:nvPr/>
          </p:nvSpPr>
          <p:spPr bwMode="auto">
            <a:xfrm>
              <a:off x="4741" y="14579"/>
              <a:ext cx="37288" cy="44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Educational e-Services</a:t>
              </a:r>
              <a:endParaRPr kumimoji="0" lang="bg-BG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4" name="Text Box 45"/>
            <p:cNvSpPr txBox="1">
              <a:spLocks noChangeArrowheads="1"/>
            </p:cNvSpPr>
            <p:nvPr/>
          </p:nvSpPr>
          <p:spPr bwMode="auto">
            <a:xfrm>
              <a:off x="16516" y="6959"/>
              <a:ext cx="15805" cy="21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E-Services</a:t>
              </a:r>
              <a:endPara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5" name="Rectangle 46"/>
            <p:cNvSpPr>
              <a:spLocks noChangeArrowheads="1"/>
            </p:cNvSpPr>
            <p:nvPr/>
          </p:nvSpPr>
          <p:spPr bwMode="auto">
            <a:xfrm>
              <a:off x="1339" y="2101"/>
              <a:ext cx="57411" cy="46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96" name="Text Box 47"/>
            <p:cNvSpPr txBox="1">
              <a:spLocks noChangeArrowheads="1"/>
            </p:cNvSpPr>
            <p:nvPr/>
          </p:nvSpPr>
          <p:spPr bwMode="auto">
            <a:xfrm>
              <a:off x="22923" y="1104"/>
              <a:ext cx="17132" cy="48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User Interface</a:t>
              </a:r>
              <a:endPara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7" name="Rectangle 48"/>
            <p:cNvSpPr>
              <a:spLocks noChangeArrowheads="1"/>
            </p:cNvSpPr>
            <p:nvPr/>
          </p:nvSpPr>
          <p:spPr bwMode="auto">
            <a:xfrm>
              <a:off x="1339" y="28790"/>
              <a:ext cx="57411" cy="127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698" name="Text Box 49"/>
            <p:cNvSpPr txBox="1">
              <a:spLocks noChangeArrowheads="1"/>
            </p:cNvSpPr>
            <p:nvPr/>
          </p:nvSpPr>
          <p:spPr bwMode="auto">
            <a:xfrm>
              <a:off x="22923" y="27616"/>
              <a:ext cx="18440" cy="24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Digital Libraries</a:t>
              </a:r>
              <a:endPara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9" name="AutoShape 50"/>
            <p:cNvSpPr>
              <a:spLocks noChangeArrowheads="1"/>
            </p:cNvSpPr>
            <p:nvPr/>
          </p:nvSpPr>
          <p:spPr bwMode="auto">
            <a:xfrm>
              <a:off x="7410" y="35299"/>
              <a:ext cx="7569" cy="4909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00" name="Text Box 51"/>
            <p:cNvSpPr txBox="1">
              <a:spLocks noChangeArrowheads="1"/>
            </p:cNvSpPr>
            <p:nvPr/>
          </p:nvSpPr>
          <p:spPr bwMode="auto">
            <a:xfrm>
              <a:off x="7874" y="36944"/>
              <a:ext cx="6299" cy="2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DLib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1" name="AutoShape 52"/>
            <p:cNvSpPr>
              <a:spLocks noChangeArrowheads="1"/>
            </p:cNvSpPr>
            <p:nvPr/>
          </p:nvSpPr>
          <p:spPr bwMode="auto">
            <a:xfrm>
              <a:off x="16954" y="35299"/>
              <a:ext cx="7569" cy="4909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702" name="Text Box 53"/>
            <p:cNvSpPr txBox="1">
              <a:spLocks noChangeArrowheads="1"/>
            </p:cNvSpPr>
            <p:nvPr/>
          </p:nvSpPr>
          <p:spPr bwMode="auto">
            <a:xfrm>
              <a:off x="17418" y="36944"/>
              <a:ext cx="6299" cy="2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DLib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3" name="AutoShape 58"/>
            <p:cNvSpPr>
              <a:spLocks noChangeArrowheads="1"/>
            </p:cNvSpPr>
            <p:nvPr/>
          </p:nvSpPr>
          <p:spPr bwMode="auto">
            <a:xfrm>
              <a:off x="45485" y="35299"/>
              <a:ext cx="7562" cy="4909"/>
            </a:xfrm>
            <a:prstGeom prst="flowChartMagneticDisk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2" name="Text Box 59"/>
            <p:cNvSpPr txBox="1">
              <a:spLocks noChangeArrowheads="1"/>
            </p:cNvSpPr>
            <p:nvPr/>
          </p:nvSpPr>
          <p:spPr bwMode="auto">
            <a:xfrm>
              <a:off x="45948" y="36944"/>
              <a:ext cx="6293" cy="29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DLib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Text Box 60"/>
            <p:cNvSpPr txBox="1">
              <a:spLocks noChangeArrowheads="1"/>
            </p:cNvSpPr>
            <p:nvPr/>
          </p:nvSpPr>
          <p:spPr bwMode="auto">
            <a:xfrm>
              <a:off x="7410" y="32162"/>
              <a:ext cx="45637" cy="2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AU" sz="9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Catalogue </a:t>
              </a:r>
              <a:endParaRPr kumimoji="0" lang="en-A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" name="Text Box 61"/>
            <p:cNvSpPr txBox="1">
              <a:spLocks noChangeArrowheads="1"/>
            </p:cNvSpPr>
            <p:nvPr/>
          </p:nvSpPr>
          <p:spPr bwMode="auto">
            <a:xfrm>
              <a:off x="45167" y="11099"/>
              <a:ext cx="12243" cy="4668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User Profiling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AutoShape 700"/>
            <p:cNvSpPr>
              <a:spLocks noChangeArrowheads="1"/>
            </p:cNvSpPr>
            <p:nvPr/>
          </p:nvSpPr>
          <p:spPr bwMode="auto">
            <a:xfrm>
              <a:off x="2851" y="9518"/>
              <a:ext cx="12496" cy="17158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6" name="AutoShape 701"/>
            <p:cNvSpPr>
              <a:spLocks noChangeArrowheads="1"/>
            </p:cNvSpPr>
            <p:nvPr/>
          </p:nvSpPr>
          <p:spPr bwMode="auto">
            <a:xfrm>
              <a:off x="30956" y="9474"/>
              <a:ext cx="12497" cy="1720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7" name="AutoShape 702"/>
            <p:cNvSpPr>
              <a:spLocks noChangeArrowheads="1"/>
            </p:cNvSpPr>
            <p:nvPr/>
          </p:nvSpPr>
          <p:spPr bwMode="auto">
            <a:xfrm>
              <a:off x="17132" y="9518"/>
              <a:ext cx="12497" cy="17158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8" name="AutoShape 703"/>
            <p:cNvSpPr>
              <a:spLocks noChangeShapeType="1"/>
            </p:cNvSpPr>
            <p:nvPr/>
          </p:nvSpPr>
          <p:spPr bwMode="auto">
            <a:xfrm>
              <a:off x="44081" y="7969"/>
              <a:ext cx="7" cy="182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sp>
          <p:nvSpPr>
            <p:cNvPr id="199" name="Text Box 704"/>
            <p:cNvSpPr txBox="1">
              <a:spLocks noChangeArrowheads="1"/>
            </p:cNvSpPr>
            <p:nvPr/>
          </p:nvSpPr>
          <p:spPr bwMode="auto">
            <a:xfrm>
              <a:off x="44919" y="6959"/>
              <a:ext cx="12777" cy="2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Ext Interfaces</a:t>
              </a:r>
              <a:endParaRPr kumimoji="0" lang="bg-BG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0" name="Text Box 705"/>
            <p:cNvSpPr txBox="1">
              <a:spLocks noChangeArrowheads="1"/>
            </p:cNvSpPr>
            <p:nvPr/>
          </p:nvSpPr>
          <p:spPr bwMode="auto">
            <a:xfrm>
              <a:off x="29140" y="35413"/>
              <a:ext cx="13087" cy="42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20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  .   .</a:t>
              </a:r>
              <a:endParaRPr kumimoji="0" lang="bg-BG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Text Box 739"/>
            <p:cNvSpPr txBox="1">
              <a:spLocks noChangeArrowheads="1"/>
            </p:cNvSpPr>
            <p:nvPr/>
          </p:nvSpPr>
          <p:spPr bwMode="auto">
            <a:xfrm>
              <a:off x="3511" y="10401"/>
              <a:ext cx="10928" cy="37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Module 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‘</a:t>
              </a:r>
              <a:r>
                <a:rPr kumimoji="0" lang="en-US" sz="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eLectures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2" name="Text Box 740"/>
            <p:cNvSpPr txBox="1">
              <a:spLocks noChangeArrowheads="1"/>
            </p:cNvSpPr>
            <p:nvPr/>
          </p:nvSpPr>
          <p:spPr bwMode="auto">
            <a:xfrm>
              <a:off x="31381" y="10521"/>
              <a:ext cx="10928" cy="37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Module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‘</a:t>
              </a:r>
              <a:r>
                <a:rPr kumimoji="0" lang="en-US" sz="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Scheduie</a:t>
              </a: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Text Box 741"/>
            <p:cNvSpPr txBox="1">
              <a:spLocks noChangeArrowheads="1"/>
            </p:cNvSpPr>
            <p:nvPr/>
          </p:nvSpPr>
          <p:spPr bwMode="auto">
            <a:xfrm>
              <a:off x="17913" y="10521"/>
              <a:ext cx="10928" cy="37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Module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endParaRPr kumimoji="0" lang="en-US" sz="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‘</a:t>
              </a:r>
              <a:r>
                <a:rPr kumimoji="0" lang="en-US" sz="8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eTesting</a:t>
              </a:r>
              <a:r>
                <a:rPr kumimoji="0" lang="bg-BG" sz="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’</a:t>
              </a:r>
              <a:endParaRPr kumimoji="0" lang="bg-BG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bg-BG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bg-BG"/>
          </a:p>
        </p:txBody>
      </p:sp>
      <p:sp>
        <p:nvSpPr>
          <p:cNvPr id="37" name="Rectangle 36"/>
          <p:cNvSpPr/>
          <p:nvPr/>
        </p:nvSpPr>
        <p:spPr>
          <a:xfrm>
            <a:off x="3429000" y="2743200"/>
            <a:ext cx="1371600" cy="1752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Module </a:t>
            </a:r>
            <a:r>
              <a:rPr lang="en-GB" dirty="0" err="1" smtClean="0"/>
              <a:t>eTesting</a:t>
            </a:r>
            <a:r>
              <a:rPr lang="en-GB" dirty="0" smtClean="0"/>
              <a:t> containing in two parts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Test engine:</a:t>
            </a:r>
          </a:p>
          <a:p>
            <a:r>
              <a:rPr lang="en-GB" dirty="0" smtClean="0"/>
              <a:t>Supporting different services;</a:t>
            </a:r>
          </a:p>
          <a:p>
            <a:r>
              <a:rPr lang="en-GB" dirty="0" smtClean="0"/>
              <a:t>Contribution with digital libraries;</a:t>
            </a:r>
          </a:p>
          <a:p>
            <a:pPr>
              <a:buNone/>
            </a:pPr>
            <a:r>
              <a:rPr lang="en-GB" dirty="0" smtClean="0"/>
              <a:t>E-Services:</a:t>
            </a:r>
          </a:p>
          <a:p>
            <a:r>
              <a:rPr lang="en-GB" dirty="0" smtClean="0"/>
              <a:t>For different type of users (lecturer, student…) implemented as </a:t>
            </a:r>
            <a:r>
              <a:rPr lang="en-GB" dirty="0" err="1" smtClean="0"/>
              <a:t>portlets</a:t>
            </a:r>
            <a:r>
              <a:rPr lang="en-GB" dirty="0" smtClean="0"/>
              <a:t>;</a:t>
            </a:r>
          </a:p>
          <a:p>
            <a:pPr>
              <a:buNone/>
            </a:pPr>
            <a:r>
              <a:rPr lang="en-GB" dirty="0" smtClean="0"/>
              <a:t>The two parts are supported by Digital Libraries;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e-Services “Test creation”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Actor : lecturer</a:t>
            </a:r>
          </a:p>
          <a:p>
            <a:pPr>
              <a:buNone/>
            </a:pPr>
            <a:r>
              <a:rPr lang="en-GB" dirty="0" smtClean="0"/>
              <a:t>Service: constructing question</a:t>
            </a:r>
          </a:p>
          <a:p>
            <a:r>
              <a:rPr lang="en-GB" dirty="0" smtClean="0"/>
              <a:t>Choosing from 5 basic types;</a:t>
            </a:r>
          </a:p>
          <a:p>
            <a:r>
              <a:rPr lang="en-GB" dirty="0" smtClean="0"/>
              <a:t>Using multi-level meta-data;</a:t>
            </a:r>
          </a:p>
          <a:p>
            <a:pPr>
              <a:buNone/>
            </a:pPr>
            <a:r>
              <a:rPr lang="en-GB" dirty="0" smtClean="0"/>
              <a:t>Service: constructing templates -group of questions based on meta-data;</a:t>
            </a:r>
          </a:p>
          <a:p>
            <a:pPr>
              <a:buNone/>
            </a:pPr>
            <a:r>
              <a:rPr lang="en-GB" dirty="0" smtClean="0"/>
              <a:t>Service: constructing test</a:t>
            </a:r>
          </a:p>
          <a:p>
            <a:r>
              <a:rPr lang="en-GB" dirty="0" smtClean="0"/>
              <a:t>Combining questions and templates;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Basic eServices “Test generation”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Actor: Test engine</a:t>
            </a:r>
          </a:p>
          <a:p>
            <a:pPr>
              <a:buNone/>
            </a:pPr>
            <a:r>
              <a:rPr lang="en-GB" dirty="0" smtClean="0"/>
              <a:t>Service: test generation</a:t>
            </a:r>
          </a:p>
          <a:p>
            <a:r>
              <a:rPr lang="en-GB" dirty="0" smtClean="0"/>
              <a:t>“Unique” test ;</a:t>
            </a:r>
          </a:p>
          <a:p>
            <a:r>
              <a:rPr lang="en-GB" dirty="0" smtClean="0"/>
              <a:t>Contributing other eServices;</a:t>
            </a:r>
          </a:p>
          <a:p>
            <a:pPr>
              <a:buNone/>
            </a:pPr>
            <a:r>
              <a:rPr lang="en-GB" dirty="0" smtClean="0"/>
              <a:t>Actor: Test engine/Software agent</a:t>
            </a:r>
          </a:p>
          <a:p>
            <a:pPr>
              <a:buNone/>
            </a:pPr>
            <a:r>
              <a:rPr lang="en-GB" dirty="0" smtClean="0"/>
              <a:t>Service: automatic test verification</a:t>
            </a:r>
          </a:p>
          <a:p>
            <a:r>
              <a:rPr lang="en-GB" dirty="0" smtClean="0"/>
              <a:t>Depending on question type;</a:t>
            </a:r>
          </a:p>
          <a:p>
            <a:r>
              <a:rPr lang="en-GB" dirty="0" smtClean="0"/>
              <a:t>“human” intervention is needed;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year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 bachelor programs:</a:t>
            </a:r>
          </a:p>
          <a:p>
            <a:r>
              <a:rPr lang="en-GB" dirty="0" smtClean="0"/>
              <a:t>Examined 418 students;</a:t>
            </a:r>
          </a:p>
          <a:p>
            <a:r>
              <a:rPr lang="en-GB" dirty="0" smtClean="0"/>
              <a:t>Disciplines : Java, DB, AI, SE, English;</a:t>
            </a:r>
          </a:p>
          <a:p>
            <a:pPr>
              <a:buNone/>
            </a:pPr>
            <a:r>
              <a:rPr lang="en-GB" dirty="0" smtClean="0"/>
              <a:t>In SE master program:</a:t>
            </a:r>
          </a:p>
          <a:p>
            <a:r>
              <a:rPr lang="en-GB" dirty="0" smtClean="0"/>
              <a:t>80 students;</a:t>
            </a:r>
          </a:p>
          <a:p>
            <a:r>
              <a:rPr lang="en-GB" dirty="0" smtClean="0"/>
              <a:t>All exams are made with </a:t>
            </a:r>
            <a:r>
              <a:rPr lang="en-GB" dirty="0" err="1" smtClean="0"/>
              <a:t>eTesting</a:t>
            </a:r>
            <a:r>
              <a:rPr lang="en-GB" dirty="0" smtClean="0"/>
              <a:t>;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year experience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About 3000 tests are solved;</a:t>
            </a:r>
          </a:p>
          <a:p>
            <a:r>
              <a:rPr lang="en-GB" dirty="0" smtClean="0"/>
              <a:t>It looks easier for the students;</a:t>
            </a:r>
          </a:p>
          <a:p>
            <a:r>
              <a:rPr lang="en-GB" dirty="0" smtClean="0"/>
              <a:t>But same results;</a:t>
            </a:r>
          </a:p>
          <a:p>
            <a:pPr>
              <a:buNone/>
            </a:pPr>
            <a:r>
              <a:rPr lang="en-GB" dirty="0" smtClean="0"/>
              <a:t>System behaviour:</a:t>
            </a:r>
          </a:p>
          <a:p>
            <a:r>
              <a:rPr lang="en-GB" dirty="0" smtClean="0"/>
              <a:t>93% of the tests completed successfully;</a:t>
            </a:r>
          </a:p>
          <a:p>
            <a:r>
              <a:rPr lang="en-GB" dirty="0" smtClean="0"/>
              <a:t>Most of the problems are already solved;</a:t>
            </a:r>
          </a:p>
          <a:p>
            <a:r>
              <a:rPr lang="en-GB" dirty="0" smtClean="0"/>
              <a:t>1% </a:t>
            </a:r>
            <a:r>
              <a:rPr lang="en-GB" dirty="0" smtClean="0"/>
              <a:t>&gt; of </a:t>
            </a:r>
            <a:r>
              <a:rPr lang="en-GB" dirty="0" smtClean="0"/>
              <a:t>test still failed;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Implementing QTI 2.1 in Test engine</a:t>
            </a:r>
          </a:p>
          <a:p>
            <a:r>
              <a:rPr lang="en-GB" dirty="0" smtClean="0"/>
              <a:t>Provide a well documented content format for storing and exchanging </a:t>
            </a:r>
            <a:r>
              <a:rPr lang="en-GB" i="1" dirty="0" smtClean="0"/>
              <a:t>items</a:t>
            </a:r>
            <a:r>
              <a:rPr lang="en-GB" dirty="0" smtClean="0"/>
              <a:t> independent of the authoring tool used to create them.</a:t>
            </a:r>
          </a:p>
          <a:p>
            <a:r>
              <a:rPr lang="en-GB" dirty="0" smtClean="0"/>
              <a:t>Support the deployment of item banks across a wide range of learning and assessment delivery systems.</a:t>
            </a:r>
          </a:p>
          <a:p>
            <a:r>
              <a:rPr lang="en-GB" dirty="0" smtClean="0"/>
              <a:t>Provide a well documented content format for storing and exchanging </a:t>
            </a:r>
            <a:r>
              <a:rPr lang="en-GB" i="1" dirty="0" smtClean="0"/>
              <a:t>tests.</a:t>
            </a:r>
            <a:endParaRPr lang="en-GB" dirty="0" smtClean="0"/>
          </a:p>
          <a:p>
            <a:r>
              <a:rPr lang="en-GB" dirty="0" smtClean="0"/>
              <a:t>Support the deployment of items, item banks, and tests from diverse sources in a single learning or assessment delivery system.</a:t>
            </a:r>
          </a:p>
          <a:p>
            <a:r>
              <a:rPr lang="en-GB" dirty="0" smtClean="0"/>
              <a:t>Provide systems with the ability to report test results in a consistent manner.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QTI Roles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9/4/2012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Opatija, 3rd - 9th Sept. 2012</a:t>
            </a:r>
            <a:endParaRPr lang="en-US"/>
          </a:p>
        </p:txBody>
      </p:sp>
      <p:pic>
        <p:nvPicPr>
          <p:cNvPr id="22530" name="Picture 2" descr="http://www.imsglobal.org/question/qtiv2p1pd2/images/componen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219825" cy="481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396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eTesting in new masters’ curriculum</vt:lpstr>
      <vt:lpstr>Education Portal</vt:lpstr>
      <vt:lpstr>Module eTesting containing in two parts</vt:lpstr>
      <vt:lpstr>Basic e-Services “Test creation”</vt:lpstr>
      <vt:lpstr>Basic eServices “Test generation”</vt:lpstr>
      <vt:lpstr>Last year experience</vt:lpstr>
      <vt:lpstr>Last year experience</vt:lpstr>
      <vt:lpstr>Current work</vt:lpstr>
      <vt:lpstr>QTI Roles</vt:lpstr>
      <vt:lpstr>QTI Assessment Item Structure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eTesting in new masters’ carriculum</dc:title>
  <dc:creator/>
  <cp:lastModifiedBy> </cp:lastModifiedBy>
  <cp:revision>32</cp:revision>
  <dcterms:created xsi:type="dcterms:W3CDTF">2006-08-16T00:00:00Z</dcterms:created>
  <dcterms:modified xsi:type="dcterms:W3CDTF">2012-09-04T12:08:46Z</dcterms:modified>
</cp:coreProperties>
</file>